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Proxima Nova"/>
      <p:regular r:id="rId15"/>
      <p:bold r:id="rId16"/>
      <p:italic r:id="rId17"/>
      <p:boldItalic r:id="rId18"/>
    </p:embeddedFont>
    <p:embeddedFont>
      <p:font typeface="Robo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11" Type="http://schemas.openxmlformats.org/officeDocument/2006/relationships/slide" Target="slides/slide6.xml"/><Relationship Id="rId22" Type="http://schemas.openxmlformats.org/officeDocument/2006/relationships/font" Target="fonts/Roboto-boldItalic.fntdata"/><Relationship Id="rId10" Type="http://schemas.openxmlformats.org/officeDocument/2006/relationships/slide" Target="slides/slide5.xml"/><Relationship Id="rId21" Type="http://schemas.openxmlformats.org/officeDocument/2006/relationships/font" Target="fonts/Robo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ProximaNova-regular.fntdata"/><Relationship Id="rId14" Type="http://schemas.openxmlformats.org/officeDocument/2006/relationships/slide" Target="slides/slide9.xml"/><Relationship Id="rId17" Type="http://schemas.openxmlformats.org/officeDocument/2006/relationships/font" Target="fonts/ProximaNova-italic.fntdata"/><Relationship Id="rId16" Type="http://schemas.openxmlformats.org/officeDocument/2006/relationships/font" Target="fonts/ProximaNova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regular.fntdata"/><Relationship Id="rId6" Type="http://schemas.openxmlformats.org/officeDocument/2006/relationships/slide" Target="slides/slide1.xml"/><Relationship Id="rId18" Type="http://schemas.openxmlformats.org/officeDocument/2006/relationships/font" Target="fonts/ProximaNova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4.pn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microbit.inf.elte.hu/a-microbit-bemutatasa/" TargetMode="Externa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prezi.com/p/f5qoy4vfyrd-/lorincz-emma-microbit-bemutato/" TargetMode="Externa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app.qr-code-generator.com/manage/?aftercreate=1&amp;count=2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6f84b09405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6f84b09405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6f84b09405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6f84b09405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 u="sng">
                <a:solidFill>
                  <a:schemeClr val="hlink"/>
                </a:solidFill>
                <a:hlinkClick r:id="rId2"/>
              </a:rPr>
              <a:t>http://microbit.inf.elte.hu/a-microbit-bemutatasa/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Csépes András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6f84b09405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6f84b09405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hu" sz="1200">
                <a:solidFill>
                  <a:srgbClr val="40404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Pál Szabolcs</a:t>
            </a:r>
            <a:endParaRPr sz="1200">
              <a:solidFill>
                <a:srgbClr val="40404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hu" sz="1200">
                <a:solidFill>
                  <a:srgbClr val="40404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programozási tevékenységet, amely fejleszti a problémamegoldó képességet, az algoritmikus gondolkodást, a kreativitást, valamint alkalmassá teszi őket arra, hogy meglévő </a:t>
            </a:r>
            <a:r>
              <a:rPr lang="hu" sz="1200">
                <a:solidFill>
                  <a:srgbClr val="40404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ismeretekből</a:t>
            </a:r>
            <a:r>
              <a:rPr lang="hu" sz="1200">
                <a:solidFill>
                  <a:srgbClr val="40404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és </a:t>
            </a:r>
            <a:r>
              <a:rPr lang="hu" sz="1200">
                <a:solidFill>
                  <a:srgbClr val="40404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tudásomból</a:t>
            </a:r>
            <a:r>
              <a:rPr lang="hu" sz="1200">
                <a:solidFill>
                  <a:srgbClr val="40404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új tudást hozzanak létre.</a:t>
            </a:r>
            <a:endParaRPr sz="1200">
              <a:solidFill>
                <a:srgbClr val="40404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hu" sz="1200">
                <a:solidFill>
                  <a:srgbClr val="40404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 </a:t>
            </a:r>
            <a:r>
              <a:rPr lang="hu" sz="1200">
                <a:solidFill>
                  <a:srgbClr val="40404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megszerzett</a:t>
            </a:r>
            <a:r>
              <a:rPr lang="hu" sz="1200">
                <a:solidFill>
                  <a:srgbClr val="40404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hu" sz="1200">
                <a:solidFill>
                  <a:srgbClr val="40404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kódolási</a:t>
            </a:r>
            <a:r>
              <a:rPr lang="hu" sz="1200">
                <a:solidFill>
                  <a:srgbClr val="40404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hu" sz="1200">
                <a:solidFill>
                  <a:srgbClr val="40404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illetve</a:t>
            </a:r>
            <a:r>
              <a:rPr lang="hu" sz="1200">
                <a:solidFill>
                  <a:srgbClr val="40404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programozási alap tudást nagyon jól lehet fejleszteni </a:t>
            </a:r>
            <a:r>
              <a:rPr lang="hu" sz="1200">
                <a:solidFill>
                  <a:srgbClr val="40404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kamatoztatni</a:t>
            </a:r>
            <a:r>
              <a:rPr lang="hu" sz="1200">
                <a:solidFill>
                  <a:srgbClr val="40404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a microbit </a:t>
            </a:r>
            <a:r>
              <a:rPr lang="hu" sz="1200">
                <a:solidFill>
                  <a:srgbClr val="40404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segítségével.</a:t>
            </a:r>
            <a:endParaRPr sz="1200">
              <a:solidFill>
                <a:srgbClr val="40404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40404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0404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6f84b09405_3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6f84b09405_3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6f84b09405_1_3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16f84b09405_1_3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 u="sng">
                <a:solidFill>
                  <a:schemeClr val="hlink"/>
                </a:solidFill>
                <a:hlinkClick r:id="rId2"/>
              </a:rPr>
              <a:t>https://prezi.com/p/f5qoy4vfyrd-/lorincz-emma-microbit-bemutato/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Pál Szabolcs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6f84b09405_3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16f84b09405_3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Csépes András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6f84b09405_1_9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16f84b09405_1_9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Marozsi Sándor Máté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6f84b09405_1_1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16f84b09405_1_1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qr code generátor : </a:t>
            </a:r>
            <a:r>
              <a:rPr lang="hu" u="sng">
                <a:solidFill>
                  <a:schemeClr val="hlink"/>
                </a:solidFill>
                <a:hlinkClick r:id="rId2"/>
              </a:rPr>
              <a:t>https://app.qr-code-generator.com/manage/?aftercreate=1&amp;count=2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Pál Szabolcs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gyéni elrendezés 5">
  <p:cSld name="AUTOLAYOUT_20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" name="Google Shape;57;p13"/>
          <p:cNvGrpSpPr/>
          <p:nvPr/>
        </p:nvGrpSpPr>
        <p:grpSpPr>
          <a:xfrm>
            <a:off x="0" y="4510813"/>
            <a:ext cx="9144000" cy="150575"/>
            <a:chOff x="0" y="3797750"/>
            <a:chExt cx="9144000" cy="150575"/>
          </a:xfrm>
        </p:grpSpPr>
        <p:cxnSp>
          <p:nvCxnSpPr>
            <p:cNvPr id="58" name="Google Shape;58;p13"/>
            <p:cNvCxnSpPr/>
            <p:nvPr/>
          </p:nvCxnSpPr>
          <p:spPr>
            <a:xfrm>
              <a:off x="0" y="3797750"/>
              <a:ext cx="9144000" cy="0"/>
            </a:xfrm>
            <a:prstGeom prst="straightConnector1">
              <a:avLst/>
            </a:prstGeom>
            <a:noFill/>
            <a:ln cap="flat" cmpd="sng" w="19050">
              <a:solidFill>
                <a:srgbClr val="90A4AE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9" name="Google Shape;59;p13"/>
            <p:cNvCxnSpPr/>
            <p:nvPr/>
          </p:nvCxnSpPr>
          <p:spPr>
            <a:xfrm>
              <a:off x="0" y="3948325"/>
              <a:ext cx="9144000" cy="0"/>
            </a:xfrm>
            <a:prstGeom prst="straightConnector1">
              <a:avLst/>
            </a:prstGeom>
            <a:noFill/>
            <a:ln cap="flat" cmpd="sng" w="19050">
              <a:solidFill>
                <a:srgbClr val="90A4AE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0" name="Google Shape;60;p13"/>
            <p:cNvCxnSpPr/>
            <p:nvPr/>
          </p:nvCxnSpPr>
          <p:spPr>
            <a:xfrm>
              <a:off x="0" y="3873038"/>
              <a:ext cx="9144000" cy="0"/>
            </a:xfrm>
            <a:prstGeom prst="straightConnector1">
              <a:avLst/>
            </a:prstGeom>
            <a:noFill/>
            <a:ln cap="flat" cmpd="sng" w="19050">
              <a:solidFill>
                <a:srgbClr val="90A4AE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61" name="Google Shape;6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b="1" sz="3200">
                <a:solidFill>
                  <a:srgbClr val="FFFFF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b="1" sz="3200">
                <a:solidFill>
                  <a:srgbClr val="FFFFF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b="1" sz="3200">
                <a:solidFill>
                  <a:srgbClr val="FFFFF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b="1" sz="3200">
                <a:solidFill>
                  <a:srgbClr val="FFFFF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b="1" sz="3200">
                <a:solidFill>
                  <a:srgbClr val="FFFFF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b="1" sz="3200">
                <a:solidFill>
                  <a:srgbClr val="FFFFF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b="1" sz="3200">
                <a:solidFill>
                  <a:srgbClr val="FFFFF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b="1" sz="3200">
                <a:solidFill>
                  <a:srgbClr val="FFFFF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b="1"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2" name="Google Shape;62;p13"/>
          <p:cNvSpPr txBox="1"/>
          <p:nvPr>
            <p:ph idx="1" type="body"/>
          </p:nvPr>
        </p:nvSpPr>
        <p:spPr>
          <a:xfrm>
            <a:off x="311700" y="1152475"/>
            <a:ext cx="8520600" cy="3223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1pPr>
            <a:lvl2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 sz="1400">
                <a:solidFill>
                  <a:srgbClr val="FFFFFF"/>
                </a:solidFill>
              </a:defRPr>
            </a:lvl2pPr>
            <a:lvl3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 sz="1400">
                <a:solidFill>
                  <a:srgbClr val="FFFFFF"/>
                </a:solidFill>
              </a:defRPr>
            </a:lvl3pPr>
            <a:lvl4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4pPr>
            <a:lvl5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 sz="1400">
                <a:solidFill>
                  <a:srgbClr val="FFFFFF"/>
                </a:solidFill>
              </a:defRPr>
            </a:lvl5pPr>
            <a:lvl6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 sz="1400">
                <a:solidFill>
                  <a:srgbClr val="FFFFFF"/>
                </a:solidFill>
              </a:defRPr>
            </a:lvl6pPr>
            <a:lvl7pPr indent="-3175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7pPr>
            <a:lvl8pPr indent="-3175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 sz="1400">
                <a:solidFill>
                  <a:srgbClr val="FFFFFF"/>
                </a:solidFill>
              </a:defRPr>
            </a:lvl8pPr>
            <a:lvl9pPr indent="-3175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 sz="1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3" name="Google Shape;6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gyéni elrendezés 1">
  <p:cSld name="AUTOLAYOUT_21">
    <p:bg>
      <p:bgPr>
        <a:solidFill>
          <a:srgbClr val="FFFFFF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4"/>
          <p:cNvSpPr/>
          <p:nvPr/>
        </p:nvSpPr>
        <p:spPr>
          <a:xfrm>
            <a:off x="3047650" y="0"/>
            <a:ext cx="60963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4"/>
          <p:cNvSpPr/>
          <p:nvPr/>
        </p:nvSpPr>
        <p:spPr>
          <a:xfrm>
            <a:off x="205218" y="201292"/>
            <a:ext cx="408900" cy="381900"/>
          </a:xfrm>
          <a:prstGeom prst="flowChartDelay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4"/>
          <p:cNvSpPr/>
          <p:nvPr/>
        </p:nvSpPr>
        <p:spPr>
          <a:xfrm>
            <a:off x="205218" y="201292"/>
            <a:ext cx="408900" cy="381900"/>
          </a:xfrm>
          <a:prstGeom prst="flowChartDelay">
            <a:avLst/>
          </a:pr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4"/>
          <p:cNvSpPr/>
          <p:nvPr/>
        </p:nvSpPr>
        <p:spPr>
          <a:xfrm>
            <a:off x="100882" y="201292"/>
            <a:ext cx="408900" cy="381900"/>
          </a:xfrm>
          <a:prstGeom prst="flowChartDelay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4"/>
          <p:cNvSpPr/>
          <p:nvPr/>
        </p:nvSpPr>
        <p:spPr>
          <a:xfrm>
            <a:off x="100882" y="201292"/>
            <a:ext cx="408900" cy="381900"/>
          </a:xfrm>
          <a:prstGeom prst="flowChartDelay">
            <a:avLst/>
          </a:prstGeom>
          <a:solidFill>
            <a:srgbClr val="FFFFFF">
              <a:alpha val="188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4"/>
          <p:cNvSpPr/>
          <p:nvPr/>
        </p:nvSpPr>
        <p:spPr>
          <a:xfrm>
            <a:off x="319" y="201292"/>
            <a:ext cx="408900" cy="381900"/>
          </a:xfrm>
          <a:prstGeom prst="flowChartDelay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4"/>
          <p:cNvSpPr/>
          <p:nvPr/>
        </p:nvSpPr>
        <p:spPr>
          <a:xfrm>
            <a:off x="319" y="201292"/>
            <a:ext cx="408900" cy="381900"/>
          </a:xfrm>
          <a:prstGeom prst="flowChartDelay">
            <a:avLst/>
          </a:prstGeom>
          <a:solidFill>
            <a:srgbClr val="FFFFFF">
              <a:alpha val="2509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4"/>
          <p:cNvSpPr txBox="1"/>
          <p:nvPr>
            <p:ph type="title"/>
          </p:nvPr>
        </p:nvSpPr>
        <p:spPr>
          <a:xfrm>
            <a:off x="233600" y="829550"/>
            <a:ext cx="2566200" cy="8925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4" name="Google Shape;74;p14"/>
          <p:cNvSpPr txBox="1"/>
          <p:nvPr>
            <p:ph idx="1" type="body"/>
          </p:nvPr>
        </p:nvSpPr>
        <p:spPr>
          <a:xfrm>
            <a:off x="233600" y="1798300"/>
            <a:ext cx="2566200" cy="2977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5" name="Google Shape;7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gyéni elrendezés 2">
  <p:cSld name="AUTOLAYOUT_22">
    <p:bg>
      <p:bgPr>
        <a:solidFill>
          <a:srgbClr val="FFFFFF"/>
        </a:soli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5"/>
          <p:cNvSpPr/>
          <p:nvPr/>
        </p:nvSpPr>
        <p:spPr>
          <a:xfrm>
            <a:off x="3047650" y="0"/>
            <a:ext cx="60963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5"/>
          <p:cNvSpPr/>
          <p:nvPr/>
        </p:nvSpPr>
        <p:spPr>
          <a:xfrm>
            <a:off x="205218" y="201292"/>
            <a:ext cx="408900" cy="381900"/>
          </a:xfrm>
          <a:prstGeom prst="flowChartDelay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5"/>
          <p:cNvSpPr/>
          <p:nvPr/>
        </p:nvSpPr>
        <p:spPr>
          <a:xfrm>
            <a:off x="205218" y="201292"/>
            <a:ext cx="408900" cy="381900"/>
          </a:xfrm>
          <a:prstGeom prst="flowChartDelay">
            <a:avLst/>
          </a:pr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5"/>
          <p:cNvSpPr/>
          <p:nvPr/>
        </p:nvSpPr>
        <p:spPr>
          <a:xfrm>
            <a:off x="100882" y="201292"/>
            <a:ext cx="408900" cy="381900"/>
          </a:xfrm>
          <a:prstGeom prst="flowChartDelay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5"/>
          <p:cNvSpPr/>
          <p:nvPr/>
        </p:nvSpPr>
        <p:spPr>
          <a:xfrm>
            <a:off x="100882" y="201292"/>
            <a:ext cx="408900" cy="381900"/>
          </a:xfrm>
          <a:prstGeom prst="flowChartDelay">
            <a:avLst/>
          </a:prstGeom>
          <a:solidFill>
            <a:srgbClr val="FFFFFF">
              <a:alpha val="188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5"/>
          <p:cNvSpPr/>
          <p:nvPr/>
        </p:nvSpPr>
        <p:spPr>
          <a:xfrm>
            <a:off x="319" y="201292"/>
            <a:ext cx="408900" cy="381900"/>
          </a:xfrm>
          <a:prstGeom prst="flowChartDelay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5"/>
          <p:cNvSpPr/>
          <p:nvPr/>
        </p:nvSpPr>
        <p:spPr>
          <a:xfrm>
            <a:off x="319" y="201292"/>
            <a:ext cx="408900" cy="381900"/>
          </a:xfrm>
          <a:prstGeom prst="flowChartDelay">
            <a:avLst/>
          </a:prstGeom>
          <a:solidFill>
            <a:srgbClr val="FFFFFF">
              <a:alpha val="2509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5"/>
          <p:cNvSpPr txBox="1"/>
          <p:nvPr>
            <p:ph type="title"/>
          </p:nvPr>
        </p:nvSpPr>
        <p:spPr>
          <a:xfrm>
            <a:off x="233600" y="829550"/>
            <a:ext cx="2566200" cy="8925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6" name="Google Shape;86;p15"/>
          <p:cNvSpPr txBox="1"/>
          <p:nvPr>
            <p:ph idx="1" type="body"/>
          </p:nvPr>
        </p:nvSpPr>
        <p:spPr>
          <a:xfrm>
            <a:off x="233600" y="1798300"/>
            <a:ext cx="2566200" cy="2977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7" name="Google Shape;87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gyéni elrendezés 4">
  <p:cSld name="AUTOLAYOUT_23">
    <p:bg>
      <p:bgPr>
        <a:solidFill>
          <a:srgbClr val="FFFFFF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6"/>
          <p:cNvSpPr/>
          <p:nvPr/>
        </p:nvSpPr>
        <p:spPr>
          <a:xfrm>
            <a:off x="3047650" y="0"/>
            <a:ext cx="60963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6"/>
          <p:cNvSpPr/>
          <p:nvPr/>
        </p:nvSpPr>
        <p:spPr>
          <a:xfrm>
            <a:off x="205218" y="201292"/>
            <a:ext cx="408900" cy="381900"/>
          </a:xfrm>
          <a:prstGeom prst="flowChartDelay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6"/>
          <p:cNvSpPr/>
          <p:nvPr/>
        </p:nvSpPr>
        <p:spPr>
          <a:xfrm>
            <a:off x="205218" y="201292"/>
            <a:ext cx="408900" cy="381900"/>
          </a:xfrm>
          <a:prstGeom prst="flowChartDelay">
            <a:avLst/>
          </a:pr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6"/>
          <p:cNvSpPr/>
          <p:nvPr/>
        </p:nvSpPr>
        <p:spPr>
          <a:xfrm>
            <a:off x="100882" y="201292"/>
            <a:ext cx="408900" cy="381900"/>
          </a:xfrm>
          <a:prstGeom prst="flowChartDelay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6"/>
          <p:cNvSpPr/>
          <p:nvPr/>
        </p:nvSpPr>
        <p:spPr>
          <a:xfrm>
            <a:off x="100882" y="201292"/>
            <a:ext cx="408900" cy="381900"/>
          </a:xfrm>
          <a:prstGeom prst="flowChartDelay">
            <a:avLst/>
          </a:prstGeom>
          <a:solidFill>
            <a:srgbClr val="FFFFFF">
              <a:alpha val="188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6"/>
          <p:cNvSpPr/>
          <p:nvPr/>
        </p:nvSpPr>
        <p:spPr>
          <a:xfrm>
            <a:off x="319" y="201292"/>
            <a:ext cx="408900" cy="381900"/>
          </a:xfrm>
          <a:prstGeom prst="flowChartDelay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6"/>
          <p:cNvSpPr/>
          <p:nvPr/>
        </p:nvSpPr>
        <p:spPr>
          <a:xfrm>
            <a:off x="319" y="201292"/>
            <a:ext cx="408900" cy="381900"/>
          </a:xfrm>
          <a:prstGeom prst="flowChartDelay">
            <a:avLst/>
          </a:prstGeom>
          <a:solidFill>
            <a:srgbClr val="FFFFFF">
              <a:alpha val="2509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6"/>
          <p:cNvSpPr txBox="1"/>
          <p:nvPr>
            <p:ph type="title"/>
          </p:nvPr>
        </p:nvSpPr>
        <p:spPr>
          <a:xfrm>
            <a:off x="233600" y="829550"/>
            <a:ext cx="2566200" cy="8925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8" name="Google Shape;98;p16"/>
          <p:cNvSpPr txBox="1"/>
          <p:nvPr>
            <p:ph idx="1" type="body"/>
          </p:nvPr>
        </p:nvSpPr>
        <p:spPr>
          <a:xfrm>
            <a:off x="233600" y="1798300"/>
            <a:ext cx="2566200" cy="2977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9" name="Google Shape;99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gyéni elrendezés">
  <p:cSld name="AUTOLAYOUT_11">
    <p:bg>
      <p:bgPr>
        <a:solidFill>
          <a:srgbClr val="FFFFFF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6323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7"/>
          <p:cNvSpPr/>
          <p:nvPr/>
        </p:nvSpPr>
        <p:spPr>
          <a:xfrm>
            <a:off x="673800" y="539250"/>
            <a:ext cx="7796400" cy="4065000"/>
          </a:xfrm>
          <a:prstGeom prst="rect">
            <a:avLst/>
          </a:prstGeom>
          <a:solidFill>
            <a:srgbClr val="FFFFFF"/>
          </a:solidFill>
          <a:ln cap="flat" cmpd="thinThick" w="114300">
            <a:solidFill>
              <a:srgbClr val="FFFFF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gyéni elrendezés 7">
  <p:cSld name="AUTOLAYOUT_24">
    <p:bg>
      <p:bgPr>
        <a:solidFill>
          <a:srgbClr val="FFFFFF"/>
        </a:soli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8"/>
          <p:cNvSpPr/>
          <p:nvPr/>
        </p:nvSpPr>
        <p:spPr>
          <a:xfrm>
            <a:off x="3047650" y="0"/>
            <a:ext cx="60963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8"/>
          <p:cNvSpPr/>
          <p:nvPr/>
        </p:nvSpPr>
        <p:spPr>
          <a:xfrm>
            <a:off x="205218" y="201292"/>
            <a:ext cx="408900" cy="381900"/>
          </a:xfrm>
          <a:prstGeom prst="flowChartDelay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8"/>
          <p:cNvSpPr/>
          <p:nvPr/>
        </p:nvSpPr>
        <p:spPr>
          <a:xfrm>
            <a:off x="205218" y="201292"/>
            <a:ext cx="408900" cy="381900"/>
          </a:xfrm>
          <a:prstGeom prst="flowChartDelay">
            <a:avLst/>
          </a:pr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8"/>
          <p:cNvSpPr/>
          <p:nvPr/>
        </p:nvSpPr>
        <p:spPr>
          <a:xfrm>
            <a:off x="100882" y="201292"/>
            <a:ext cx="408900" cy="381900"/>
          </a:xfrm>
          <a:prstGeom prst="flowChartDelay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8"/>
          <p:cNvSpPr/>
          <p:nvPr/>
        </p:nvSpPr>
        <p:spPr>
          <a:xfrm>
            <a:off x="100882" y="201292"/>
            <a:ext cx="408900" cy="381900"/>
          </a:xfrm>
          <a:prstGeom prst="flowChartDelay">
            <a:avLst/>
          </a:prstGeom>
          <a:solidFill>
            <a:srgbClr val="FFFFFF">
              <a:alpha val="188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8"/>
          <p:cNvSpPr/>
          <p:nvPr/>
        </p:nvSpPr>
        <p:spPr>
          <a:xfrm>
            <a:off x="319" y="201292"/>
            <a:ext cx="408900" cy="381900"/>
          </a:xfrm>
          <a:prstGeom prst="flowChartDelay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8"/>
          <p:cNvSpPr/>
          <p:nvPr/>
        </p:nvSpPr>
        <p:spPr>
          <a:xfrm>
            <a:off x="319" y="201292"/>
            <a:ext cx="408900" cy="381900"/>
          </a:xfrm>
          <a:prstGeom prst="flowChartDelay">
            <a:avLst/>
          </a:prstGeom>
          <a:solidFill>
            <a:srgbClr val="FFFFFF">
              <a:alpha val="2509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8"/>
          <p:cNvSpPr txBox="1"/>
          <p:nvPr>
            <p:ph type="title"/>
          </p:nvPr>
        </p:nvSpPr>
        <p:spPr>
          <a:xfrm>
            <a:off x="233600" y="829550"/>
            <a:ext cx="2566200" cy="8925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233600" y="1798300"/>
            <a:ext cx="2566200" cy="2977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5" name="Google Shape;11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gyéni elrendezés 3">
  <p:cSld name="AUTOLAYOUT_25">
    <p:bg>
      <p:bgPr>
        <a:solidFill>
          <a:srgbClr val="FFFFFF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9"/>
          <p:cNvSpPr txBox="1"/>
          <p:nvPr>
            <p:ph type="title"/>
          </p:nvPr>
        </p:nvSpPr>
        <p:spPr>
          <a:xfrm>
            <a:off x="339575" y="851900"/>
            <a:ext cx="4756200" cy="3420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9" name="Google Shape;11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1pPr>
            <a:lvl2pPr lvl="1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2pPr>
            <a:lvl3pPr lvl="2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3pPr>
            <a:lvl4pPr lvl="3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4pPr>
            <a:lvl5pPr lvl="4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5pPr>
            <a:lvl6pPr lvl="5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6pPr>
            <a:lvl7pPr lvl="6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7pPr>
            <a:lvl8pPr lvl="7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8pPr>
            <a:lvl9pPr lvl="8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gyéni elrendezés 8">
  <p:cSld name="AUTOLAYOUT_27">
    <p:bg>
      <p:bgPr>
        <a:solidFill>
          <a:srgbClr val="37474F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20"/>
          <p:cNvSpPr/>
          <p:nvPr/>
        </p:nvSpPr>
        <p:spPr>
          <a:xfrm>
            <a:off x="0" y="0"/>
            <a:ext cx="4568400" cy="5143500"/>
          </a:xfrm>
          <a:prstGeom prst="rect">
            <a:avLst/>
          </a:pr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20"/>
          <p:cNvSpPr/>
          <p:nvPr/>
        </p:nvSpPr>
        <p:spPr>
          <a:xfrm>
            <a:off x="6795047" y="584570"/>
            <a:ext cx="143700" cy="1437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20"/>
          <p:cNvSpPr/>
          <p:nvPr/>
        </p:nvSpPr>
        <p:spPr>
          <a:xfrm>
            <a:off x="6795047" y="4415195"/>
            <a:ext cx="143700" cy="1437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5" name="Google Shape;125;p20"/>
          <p:cNvCxnSpPr/>
          <p:nvPr/>
        </p:nvCxnSpPr>
        <p:spPr>
          <a:xfrm>
            <a:off x="4895600" y="656926"/>
            <a:ext cx="39426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6" name="Google Shape;126;p20"/>
          <p:cNvCxnSpPr/>
          <p:nvPr/>
        </p:nvCxnSpPr>
        <p:spPr>
          <a:xfrm>
            <a:off x="4895600" y="4487700"/>
            <a:ext cx="39426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7" name="Google Shape;127;p20"/>
          <p:cNvSpPr txBox="1"/>
          <p:nvPr>
            <p:ph type="title"/>
          </p:nvPr>
        </p:nvSpPr>
        <p:spPr>
          <a:xfrm>
            <a:off x="312850" y="1069200"/>
            <a:ext cx="3942600" cy="30051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28" name="Google Shape;128;p20"/>
          <p:cNvSpPr txBox="1"/>
          <p:nvPr>
            <p:ph idx="1" type="body"/>
          </p:nvPr>
        </p:nvSpPr>
        <p:spPr>
          <a:xfrm>
            <a:off x="4891175" y="1069200"/>
            <a:ext cx="3942600" cy="30051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29" name="Google Shape;129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theme" Target="../theme/theme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mc:AlternateContent>
    <mc:Choice Requires="p14">
      <p:transition spd="slow" p14:dur="2500">
        <p:fade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youtu.be/f9EHG8dnSnM" TargetMode="External"/><Relationship Id="rId4" Type="http://schemas.openxmlformats.org/officeDocument/2006/relationships/hyperlink" Target="https://ar.m.wikipedia.org/wiki/%D9%85%D9%84%D9%81:Microbit-logo-stacked.png" TargetMode="External"/><Relationship Id="rId5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1"/>
          <p:cNvSpPr txBox="1"/>
          <p:nvPr>
            <p:ph idx="1" type="subTitle"/>
          </p:nvPr>
        </p:nvSpPr>
        <p:spPr>
          <a:xfrm>
            <a:off x="311700" y="37553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Pál Szabolcs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Marozsi Sándor Máté</a:t>
            </a:r>
            <a:endParaRPr/>
          </a:p>
        </p:txBody>
      </p:sp>
      <p:pic>
        <p:nvPicPr>
          <p:cNvPr id="135" name="Google Shape;13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5438" y="697450"/>
            <a:ext cx="5513125" cy="264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00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Tartalom</a:t>
            </a:r>
            <a:endParaRPr/>
          </a:p>
        </p:txBody>
      </p:sp>
      <p:sp>
        <p:nvSpPr>
          <p:cNvPr id="141" name="Google Shape;141;p22"/>
          <p:cNvSpPr txBox="1"/>
          <p:nvPr>
            <p:ph idx="1" type="body"/>
          </p:nvPr>
        </p:nvSpPr>
        <p:spPr>
          <a:xfrm>
            <a:off x="311700" y="1152475"/>
            <a:ext cx="8520600" cy="322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hu"/>
              <a:t>G</a:t>
            </a:r>
            <a:r>
              <a:rPr lang="hu"/>
              <a:t>yártóról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hu"/>
              <a:t>Mit tanulhatunk/tudhatunk ?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hu"/>
              <a:t>Előlap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hu"/>
              <a:t>Hátlap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hu"/>
              <a:t>Szenzorok, modulok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hu"/>
              <a:t>Video a működéséről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hu"/>
              <a:t>Hibakódokról egy qr-kód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00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23"/>
          <p:cNvPicPr preferRelativeResize="0"/>
          <p:nvPr/>
        </p:nvPicPr>
        <p:blipFill rotWithShape="1">
          <a:blip r:embed="rId3">
            <a:alphaModFix/>
          </a:blip>
          <a:srcRect b="0" l="10593" r="10585" t="0"/>
          <a:stretch/>
        </p:blipFill>
        <p:spPr>
          <a:xfrm>
            <a:off x="3047650" y="0"/>
            <a:ext cx="6096300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3"/>
          <p:cNvSpPr txBox="1"/>
          <p:nvPr>
            <p:ph type="title"/>
          </p:nvPr>
        </p:nvSpPr>
        <p:spPr>
          <a:xfrm>
            <a:off x="233600" y="829550"/>
            <a:ext cx="2566200" cy="89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Gyártóról</a:t>
            </a:r>
            <a:endParaRPr/>
          </a:p>
        </p:txBody>
      </p:sp>
      <p:sp>
        <p:nvSpPr>
          <p:cNvPr id="148" name="Google Shape;148;p23"/>
          <p:cNvSpPr txBox="1"/>
          <p:nvPr>
            <p:ph idx="1" type="body"/>
          </p:nvPr>
        </p:nvSpPr>
        <p:spPr>
          <a:xfrm>
            <a:off x="233600" y="1798300"/>
            <a:ext cx="2566200" cy="29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 sz="6500"/>
              <a:t>2017-ben </a:t>
            </a:r>
            <a:r>
              <a:rPr b="1" lang="hu" sz="6500"/>
              <a:t>Dr. Abonyi-Tóth Andor</a:t>
            </a:r>
            <a:r>
              <a:rPr lang="hu" sz="6500"/>
              <a:t> bemutatja a micro:bit eszköz főbb tulajdonságait, és azt, hogy hogyan készíthetünk egyszerű játékokat a gyerekekkel.</a:t>
            </a:r>
            <a:endParaRPr sz="6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hu" sz="6500"/>
              <a:t>Nádori Gergely</a:t>
            </a:r>
            <a:r>
              <a:rPr lang="hu" sz="6500"/>
              <a:t> pedig az eszköz külső csatlakozói által elérhető funkciókat mutatja be.</a:t>
            </a:r>
            <a:endParaRPr sz="6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00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4"/>
          <p:cNvPicPr preferRelativeResize="0"/>
          <p:nvPr/>
        </p:nvPicPr>
        <p:blipFill rotWithShape="1">
          <a:blip r:embed="rId3">
            <a:alphaModFix/>
          </a:blip>
          <a:srcRect b="7813" l="0" r="0" t="7813"/>
          <a:stretch/>
        </p:blipFill>
        <p:spPr>
          <a:xfrm>
            <a:off x="3047650" y="0"/>
            <a:ext cx="60963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4"/>
          <p:cNvSpPr txBox="1"/>
          <p:nvPr>
            <p:ph type="title"/>
          </p:nvPr>
        </p:nvSpPr>
        <p:spPr>
          <a:xfrm>
            <a:off x="233600" y="829550"/>
            <a:ext cx="2566200" cy="89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Mit tanulhatunk…?</a:t>
            </a:r>
            <a:endParaRPr/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233600" y="1798300"/>
            <a:ext cx="2566200" cy="29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spcBef>
                <a:spcPts val="1600"/>
              </a:spcBef>
              <a:spcAft>
                <a:spcPts val="0"/>
              </a:spcAft>
              <a:buSzPts val="1500"/>
              <a:buChar char="●"/>
            </a:pPr>
            <a:r>
              <a:rPr b="1" lang="hu" sz="1500"/>
              <a:t>Problémamegoldó képességet</a:t>
            </a:r>
            <a:endParaRPr b="1"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hu" sz="1500"/>
              <a:t>Algoritmikus gondolkodást</a:t>
            </a:r>
            <a:endParaRPr b="1"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hu" sz="1500"/>
              <a:t>Kreativitás</a:t>
            </a:r>
            <a:endParaRPr b="1" sz="15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00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04875" y="702479"/>
            <a:ext cx="5128374" cy="3459943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5"/>
          <p:cNvSpPr txBox="1"/>
          <p:nvPr>
            <p:ph type="title"/>
          </p:nvPr>
        </p:nvSpPr>
        <p:spPr>
          <a:xfrm>
            <a:off x="233600" y="829550"/>
            <a:ext cx="2566200" cy="89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>
                <a:solidFill>
                  <a:schemeClr val="dk1"/>
                </a:solidFill>
              </a:rPr>
              <a:t>Előlap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62" name="Google Shape;162;p25"/>
          <p:cNvSpPr txBox="1"/>
          <p:nvPr>
            <p:ph idx="1" type="body"/>
          </p:nvPr>
        </p:nvSpPr>
        <p:spPr>
          <a:xfrm>
            <a:off x="233600" y="1798300"/>
            <a:ext cx="2566200" cy="29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>
                <a:solidFill>
                  <a:schemeClr val="dk1"/>
                </a:solidFill>
              </a:rPr>
              <a:t>Az előlap 2 nyomógomb: </a:t>
            </a:r>
            <a:r>
              <a:rPr b="1" lang="hu">
                <a:solidFill>
                  <a:schemeClr val="dk1"/>
                </a:solidFill>
              </a:rPr>
              <a:t>A és B gomb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hu">
                <a:solidFill>
                  <a:schemeClr val="dk1"/>
                </a:solidFill>
              </a:rPr>
              <a:t>Egy kicsi 5x5 ledmatrix </a:t>
            </a:r>
            <a:r>
              <a:rPr lang="hu">
                <a:solidFill>
                  <a:schemeClr val="dk1"/>
                </a:solidFill>
              </a:rPr>
              <a:t>kijelző ből</a:t>
            </a:r>
            <a:r>
              <a:rPr lang="hu">
                <a:solidFill>
                  <a:schemeClr val="dk1"/>
                </a:solidFill>
              </a:rPr>
              <a:t> és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hu">
                <a:solidFill>
                  <a:schemeClr val="dk1"/>
                </a:solidFill>
              </a:rPr>
              <a:t>csatlakozó kiegészítő lábakból áll.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00"/>
        </a:solid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26"/>
          <p:cNvPicPr preferRelativeResize="0"/>
          <p:nvPr/>
        </p:nvPicPr>
        <p:blipFill rotWithShape="1">
          <a:blip r:embed="rId3">
            <a:alphaModFix/>
          </a:blip>
          <a:srcRect b="4077" l="0" r="0" t="4086"/>
          <a:stretch/>
        </p:blipFill>
        <p:spPr>
          <a:xfrm>
            <a:off x="673800" y="539250"/>
            <a:ext cx="7796400" cy="4064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00"/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8185" y="0"/>
            <a:ext cx="528802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7"/>
          <p:cNvSpPr txBox="1"/>
          <p:nvPr>
            <p:ph type="title"/>
          </p:nvPr>
        </p:nvSpPr>
        <p:spPr>
          <a:xfrm>
            <a:off x="0" y="829550"/>
            <a:ext cx="3028200" cy="89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>
                <a:solidFill>
                  <a:schemeClr val="dk1"/>
                </a:solidFill>
              </a:rPr>
              <a:t>Szenzorok, modulok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74" name="Google Shape;174;p27"/>
          <p:cNvSpPr txBox="1"/>
          <p:nvPr>
            <p:ph idx="1" type="body"/>
          </p:nvPr>
        </p:nvSpPr>
        <p:spPr>
          <a:xfrm>
            <a:off x="233600" y="1798300"/>
            <a:ext cx="2566200" cy="29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>
                <a:solidFill>
                  <a:schemeClr val="dk1"/>
                </a:solidFill>
              </a:rPr>
              <a:t>A micro:bit </a:t>
            </a:r>
            <a:r>
              <a:rPr b="1" lang="hu">
                <a:solidFill>
                  <a:schemeClr val="dk1"/>
                </a:solidFill>
              </a:rPr>
              <a:t>37</a:t>
            </a:r>
            <a:r>
              <a:rPr lang="hu">
                <a:solidFill>
                  <a:schemeClr val="dk1"/>
                </a:solidFill>
              </a:rPr>
              <a:t> szenzort és </a:t>
            </a:r>
            <a:r>
              <a:rPr b="1" lang="hu">
                <a:solidFill>
                  <a:schemeClr val="dk1"/>
                </a:solidFill>
              </a:rPr>
              <a:t>1</a:t>
            </a:r>
            <a:r>
              <a:rPr lang="hu">
                <a:solidFill>
                  <a:schemeClr val="dk1"/>
                </a:solidFill>
              </a:rPr>
              <a:t> modult tartalmaz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00"/>
        </a:solid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8"/>
          <p:cNvSpPr txBox="1"/>
          <p:nvPr>
            <p:ph type="title"/>
          </p:nvPr>
        </p:nvSpPr>
        <p:spPr>
          <a:xfrm>
            <a:off x="312850" y="1069200"/>
            <a:ext cx="3942600" cy="30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Video a működéséről</a:t>
            </a:r>
            <a:endParaRPr/>
          </a:p>
        </p:txBody>
      </p:sp>
      <p:sp>
        <p:nvSpPr>
          <p:cNvPr id="180" name="Google Shape;180;p28"/>
          <p:cNvSpPr txBox="1"/>
          <p:nvPr>
            <p:ph idx="1" type="body"/>
          </p:nvPr>
        </p:nvSpPr>
        <p:spPr>
          <a:xfrm>
            <a:off x="4891175" y="1069200"/>
            <a:ext cx="3942600" cy="110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hu" sz="1500" u="sng">
                <a:solidFill>
                  <a:schemeClr val="hlink"/>
                </a:solidFill>
                <a:hlinkClick r:id="rId3"/>
              </a:rPr>
              <a:t>https://youtu.be/f9EHG8dnSnM</a:t>
            </a:r>
            <a:endParaRPr sz="1500"/>
          </a:p>
        </p:txBody>
      </p:sp>
      <p:pic>
        <p:nvPicPr>
          <p:cNvPr id="181" name="Google Shape;181;p28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02150" y="2244675"/>
            <a:ext cx="3320650" cy="1593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00"/>
        </a:soli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29"/>
          <p:cNvPicPr preferRelativeResize="0"/>
          <p:nvPr/>
        </p:nvPicPr>
        <p:blipFill rotWithShape="1">
          <a:blip r:embed="rId3">
            <a:alphaModFix amt="90000"/>
          </a:blip>
          <a:srcRect b="0" l="258" r="268" t="0"/>
          <a:stretch/>
        </p:blipFill>
        <p:spPr>
          <a:xfrm>
            <a:off x="5520950" y="1070675"/>
            <a:ext cx="2967600" cy="2983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87" name="Google Shape;187;p29"/>
          <p:cNvSpPr txBox="1"/>
          <p:nvPr>
            <p:ph type="title"/>
          </p:nvPr>
        </p:nvSpPr>
        <p:spPr>
          <a:xfrm>
            <a:off x="393125" y="1070675"/>
            <a:ext cx="4756200" cy="342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Hibakódok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